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91" r:id="rId13"/>
    <p:sldId id="292" r:id="rId14"/>
    <p:sldId id="269" r:id="rId15"/>
    <p:sldId id="270" r:id="rId16"/>
    <p:sldId id="271" r:id="rId17"/>
    <p:sldId id="272" r:id="rId18"/>
    <p:sldId id="273" r:id="rId19"/>
    <p:sldId id="278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28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31391"/>
            <a:ext cx="8274897" cy="1140809"/>
          </a:xfrm>
          <a:custGeom>
            <a:avLst/>
            <a:gdLst/>
            <a:ahLst/>
            <a:cxnLst/>
            <a:rect l="l" t="t" r="r" b="b"/>
            <a:pathLst>
              <a:path w="3695700" h="855590">
                <a:moveTo>
                  <a:pt x="3695700" y="0"/>
                </a:moveTo>
                <a:lnTo>
                  <a:pt x="0" y="0"/>
                </a:lnTo>
                <a:lnTo>
                  <a:pt x="0" y="855590"/>
                </a:lnTo>
                <a:lnTo>
                  <a:pt x="3145025" y="8555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92774" y="0"/>
            <a:ext cx="9991485" cy="6858000"/>
          </a:xfrm>
          <a:prstGeom prst="parallelogram">
            <a:avLst/>
          </a:prstGeom>
        </p:spPr>
      </p:pic>
      <p:sp>
        <p:nvSpPr>
          <p:cNvPr id="4" name="AutoShape 4"/>
          <p:cNvSpPr/>
          <p:nvPr/>
        </p:nvSpPr>
        <p:spPr>
          <a:xfrm rot="5400000" flipH="1">
            <a:off x="-174296" y="507378"/>
            <a:ext cx="1422400" cy="1073808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382498" y="1755482"/>
            <a:ext cx="6648450" cy="99007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助农商城小程序APP</a:t>
            </a:r>
            <a:endParaRPr lang="en-US" sz="5175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5578" y="5192220"/>
            <a:ext cx="2562225" cy="4095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77000"/>
              </a:lnSpc>
            </a:pPr>
            <a:r>
              <a:rPr lang="en-US" sz="2025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2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578" y="5601795"/>
            <a:ext cx="2828925" cy="4095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77000"/>
              </a:lnSpc>
            </a:pPr>
            <a:r>
              <a:rPr lang="en-US" sz="2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2024-08-24</a:t>
            </a:r>
          </a:p>
        </p:txBody>
      </p:sp>
      <p:cxnSp>
        <p:nvCxnSpPr>
          <p:cNvPr id="8" name="Connector 8"/>
          <p:cNvCxnSpPr/>
          <p:nvPr/>
        </p:nvCxnSpPr>
        <p:spPr>
          <a:xfrm flipH="1">
            <a:off x="8006082" y="1657929"/>
            <a:ext cx="2079671" cy="5117212"/>
          </a:xfrm>
          <a:prstGeom prst="line">
            <a:avLst/>
          </a:prstGeom>
          <a:ln w="6350">
            <a:solidFill>
              <a:schemeClr val="lt1"/>
            </a:solidFill>
            <a:prstDash val="solid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  <p:cxnSp>
        <p:nvCxnSpPr>
          <p:cNvPr id="9" name="Connector 9"/>
          <p:cNvCxnSpPr/>
          <p:nvPr/>
        </p:nvCxnSpPr>
        <p:spPr>
          <a:xfrm flipH="1">
            <a:off x="8470942" y="333082"/>
            <a:ext cx="1879403" cy="4301837"/>
          </a:xfrm>
          <a:prstGeom prst="line">
            <a:avLst/>
          </a:prstGeom>
          <a:ln w="6350">
            <a:solidFill>
              <a:schemeClr val="lt1"/>
            </a:solidFill>
            <a:prstDash val="solid"/>
            <a:headEnd type="none"/>
            <a:tailEnd type="none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cxnSp>
      <p:sp>
        <p:nvSpPr>
          <p:cNvPr id="10" name="AutoShape 10"/>
          <p:cNvSpPr/>
          <p:nvPr/>
        </p:nvSpPr>
        <p:spPr>
          <a:xfrm>
            <a:off x="5561492" y="3200279"/>
            <a:ext cx="2616249" cy="3657721"/>
          </a:xfrm>
          <a:prstGeom prst="parallelogram">
            <a:avLst>
              <a:gd name="adj" fmla="val 59833"/>
            </a:avLst>
          </a:prstGeom>
          <a:solidFill>
            <a:schemeClr val="accent1">
              <a:alpha val="50000"/>
            </a:schemeClr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开发与测试过程回顾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团队成员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分工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51506" y="195851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开发团队组建与协作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任务分配与协作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每个人都有自己的任务，并</a:t>
            </a:r>
            <a:r>
              <a:rPr lang="en-US" sz="20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通过定期会议和线上协作工具，确保项目进度和团队之间的顺畅沟通</a:t>
            </a:r>
            <a:r>
              <a:rPr 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59689" y="5638800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1E32B6-A3D7-5064-B1FA-396AA800D96F}"/>
              </a:ext>
            </a:extLst>
          </p:cNvPr>
          <p:cNvSpPr txBox="1"/>
          <p:nvPr/>
        </p:nvSpPr>
        <p:spPr>
          <a:xfrm>
            <a:off x="1638208" y="2157268"/>
            <a:ext cx="5829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产品经理：周昊宇         测试：杜鹏柏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开发：郭晶鑫      吴家豪       徐若凡      陈伟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34BE17-8E41-2BB6-C0B4-167FDE54A483}"/>
              </a:ext>
            </a:extLst>
          </p:cNvPr>
          <p:cNvSpPr txBox="1"/>
          <p:nvPr/>
        </p:nvSpPr>
        <p:spPr>
          <a:xfrm>
            <a:off x="762000" y="304800"/>
            <a:ext cx="6097044" cy="668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b="1" dirty="0">
                <a:solidFill>
                  <a:srgbClr val="003C3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C35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日历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003C35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BB37D0-C54D-23EB-18A8-8BB8A4676B20}"/>
              </a:ext>
            </a:extLst>
          </p:cNvPr>
          <p:cNvSpPr txBox="1"/>
          <p:nvPr/>
        </p:nvSpPr>
        <p:spPr>
          <a:xfrm>
            <a:off x="647700" y="1143000"/>
            <a:ext cx="10896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8.20</a:t>
            </a:r>
          </a:p>
          <a:p>
            <a:r>
              <a:rPr lang="zh-CN" altLang="en-US" dirty="0"/>
              <a:t>小组分工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8.21</a:t>
            </a:r>
          </a:p>
          <a:p>
            <a:r>
              <a:rPr lang="zh-CN" altLang="en-US" dirty="0"/>
              <a:t>小组讨论，确定小程序主题、需求以及功能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8.22</a:t>
            </a:r>
          </a:p>
          <a:p>
            <a:r>
              <a:rPr lang="zh-CN" altLang="en-US" dirty="0"/>
              <a:t>产品经理绘制原型图</a:t>
            </a:r>
            <a:endParaRPr lang="en-US" altLang="zh-CN" dirty="0"/>
          </a:p>
          <a:p>
            <a:r>
              <a:rPr lang="zh-CN" altLang="en-US" dirty="0"/>
              <a:t>开发实现小程序核心功能：商城首页商品显示与购买</a:t>
            </a:r>
            <a:endParaRPr lang="en-US" altLang="zh-CN" dirty="0"/>
          </a:p>
          <a:p>
            <a:r>
              <a:rPr lang="zh-CN" altLang="en-US" dirty="0"/>
              <a:t>小组讨论后续可增加实现的功能：个人中心、支付方式、商品分类、搜索功能等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8.23</a:t>
            </a:r>
          </a:p>
          <a:p>
            <a:r>
              <a:rPr lang="zh-CN" altLang="en-US" dirty="0"/>
              <a:t>开发进一步完善小程序。底层三个导航键布局，增加了购物车和个人中心功能，首页增加多种商品，舍弃未能实现的商品分类、搜索、评论区等功能</a:t>
            </a:r>
            <a:endParaRPr lang="en-US" altLang="zh-CN" dirty="0"/>
          </a:p>
          <a:p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工具完成</a:t>
            </a:r>
            <a:r>
              <a:rPr lang="en-US" altLang="zh-CN" dirty="0"/>
              <a:t>logo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进行小程序功能测试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8.24</a:t>
            </a:r>
          </a:p>
          <a:p>
            <a:r>
              <a:rPr lang="zh-CN" altLang="en-US" dirty="0"/>
              <a:t>课堂上进行</a:t>
            </a:r>
            <a:r>
              <a:rPr lang="en-US" altLang="zh-CN" dirty="0"/>
              <a:t>beta</a:t>
            </a:r>
            <a:r>
              <a:rPr lang="zh-CN" altLang="en-US" dirty="0"/>
              <a:t>发布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307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42F18A-0B63-667D-CB1F-F745B6AD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2436613" cy="480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546FF0-E0E8-AB5E-12B3-2940B7F6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14" y="1642647"/>
            <a:ext cx="2402324" cy="48343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E04973-5EEC-20EA-DF14-3FD4BAE5C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38" y="1659523"/>
            <a:ext cx="2293001" cy="4741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E26ACA-D88D-F802-515D-E5EB556F7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39" y="1659523"/>
            <a:ext cx="2287522" cy="4741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CB9368-F3A6-0FBE-18D6-E14EAA771B8F}"/>
              </a:ext>
            </a:extLst>
          </p:cNvPr>
          <p:cNvSpPr txBox="1"/>
          <p:nvPr/>
        </p:nvSpPr>
        <p:spPr>
          <a:xfrm>
            <a:off x="894065" y="457200"/>
            <a:ext cx="6097022" cy="668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C35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原型图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003C35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80687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8686" b="8686"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测试阶段及问题修复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功能测试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对商城小程序的各项功能进行全面测试，包括商品浏览、搜索、下单、支付等核心功能，确保功能正常且符合用户需求。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22526" b="22526"/>
          <a:stretch>
            <a:fillRect/>
          </a:stretch>
        </p:blipFill>
        <p:spPr>
          <a:xfrm>
            <a:off x="4405937" y="1779195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性能测试</a:t>
            </a:r>
            <a:r>
              <a:rPr lang="zh-CN" altLang="en-US" sz="2400" b="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？？？</a:t>
            </a:r>
            <a:endParaRPr lang="en-US" sz="2400" b="1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问题修复</a:t>
            </a:r>
            <a:endParaRPr lang="en-US" sz="2400" b="1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模拟大量用户同时访问商城小程序，测试系统的稳定性和响应速度，以确保在实际运营中能够承受高并发访问。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根据测试结果，及时修复发现的问题和漏洞，并针对用户反馈进行产品迭代和优化，不断提升商城小程序的用户体验。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市场分析与定位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636726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农村地区居民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6726" y="204621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作为助农商城的主要服务对象，农村地区居民是核心用户群体，他们希望通过便捷的渠道购买到高品质的农产品。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1061158" y="1741145"/>
            <a:ext cx="4421505" cy="4421505"/>
          </a:xfrm>
          <a:prstGeom prst="ellipse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4636726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城市消费者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4636726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农产品生产商和销售商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目标用户群体分析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随着健康饮食观念的普及，越来越多的城市消费者开始关注农产品的品质和来源，他们愿意通过助农商城购买到来自农村的绿色、有机农产品。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6726" y="547164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这些用户希望通过助农商城扩大销售渠道，提高农产品知名度和市场占有率。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如淘宝、京东等，这些平台拥有庞大的用户基础和成熟的运营模式，是助农商城的主要竞争对手。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大型电商平台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目前市场上已经存在一些类似的助农电商平台，这些平台在农产品销售方面具有一定的市场份额和竞争力。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其他助农电商平台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如农贸市场、超市等，这些渠道仍然是农产品销售的主要渠道之一，对助农商城构成一定的竞争压力。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线下农产品销售渠道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竞争对手分析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市场趋势预测与机遇挖掘</a:t>
            </a:r>
          </a:p>
        </p:txBody>
      </p:sp>
      <p:sp>
        <p:nvSpPr>
          <p:cNvPr id="3" name="AutoShape 3"/>
          <p:cNvSpPr/>
          <p:nvPr/>
        </p:nvSpPr>
        <p:spPr>
          <a:xfrm>
            <a:off x="673008" y="1424575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857984" y="1424575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农产品电商化趋势加速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489633" y="1584381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091" y="2527659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随着互联网技术的不断发展，农产品电商化趋势将越来越明显，为助农商城提供了广阔的发展空间。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6250024" y="1424575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7435000" y="1424575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消费者对农产品品质和来源的关注度提高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066649" y="1584381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0107" y="2527659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随着健康饮食观念的普及，消费者对农产品的品质和来源越来越关注，这为助农商城提供了市场机遇。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69665" y="4240990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1854641" y="4240990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政府政策支持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86290" y="4400796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9748" y="5353598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政府对于农业电商的发展给予了越来越多的政策支持，为助农商城的发展提供了有力的政策保障。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246681" y="4240990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7431657" y="4240990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供应链整合与优化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6063306" y="4400796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76764" y="5291100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通过整合和优化农产品供应链，助农商城可以降低运营成本，提高效率，从而更好地满足消费者需求。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运营管理与持续改进计划</a:t>
            </a:r>
            <a:r>
              <a:rPr lang="zh-CN" alt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？？？</a:t>
            </a:r>
            <a:endParaRPr lang="en-US" sz="45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</p:sp>
      <p:sp>
        <p:nvSpPr>
          <p:cNvPr id="3" name="Freeform 3"/>
          <p:cNvSpPr/>
          <p:nvPr/>
        </p:nvSpPr>
        <p:spPr>
          <a:xfrm>
            <a:off x="7778563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 rot="5400000" flipH="1">
            <a:off x="-174296" y="323150"/>
            <a:ext cx="1422400" cy="1073808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8006608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1272220" y="1054491"/>
            <a:ext cx="5810250" cy="4819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引言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助农商城小程序APP概述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开发与测试过程回顾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市场分析与定位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运营管理与持续改进计划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风险评估与应对措施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1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总结与展望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06608" y="2708827"/>
            <a:ext cx="2634720" cy="1495425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线上线下营销渠道整合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9764" y="1697429"/>
            <a:ext cx="3219437" cy="2386781"/>
          </a:xfrm>
          <a:prstGeom prst="rect">
            <a:avLst/>
          </a:prstGeom>
          <a:noFill/>
        </p:spPr>
      </p:pic>
      <p:sp>
        <p:nvSpPr>
          <p:cNvPr id="4" name="TextBox 4"/>
          <p:cNvSpPr txBox="1"/>
          <p:nvPr/>
        </p:nvSpPr>
        <p:spPr>
          <a:xfrm>
            <a:off x="8245482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渠道协同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5482" y="4842646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通过线上线下渠道的相互配合，形成营销合力，提高用户粘性和转化率。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线下渠道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0" y="4842646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结合农村集市、农产品展销会等线下活动，进行现场推广和用户体验，增加品牌曝光度。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86281" y="1697429"/>
            <a:ext cx="3219437" cy="2386781"/>
          </a:xfrm>
          <a:prstGeom prst="rect">
            <a:avLst/>
          </a:prstGeom>
          <a:noFill/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576" b="576"/>
          <a:stretch>
            <a:fillRect/>
          </a:stretch>
        </p:blipFill>
        <p:spPr>
          <a:xfrm>
            <a:off x="812799" y="1697429"/>
            <a:ext cx="3219437" cy="2386781"/>
          </a:xfrm>
          <a:prstGeom prst="rect">
            <a:avLst/>
          </a:prstGeom>
          <a:noFill/>
        </p:spPr>
      </p:pic>
      <p:sp>
        <p:nvSpPr>
          <p:cNvPr id="10" name="TextBox 10"/>
          <p:cNvSpPr txBox="1"/>
          <p:nvPr/>
        </p:nvSpPr>
        <p:spPr>
          <a:xfrm>
            <a:off x="898518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线上渠道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518" y="4835171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利用社交媒体、电商平台、广告投放等多种方式进行宣传推广，吸引用户关注和下载使用。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6625" r="16625"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资源共享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与合作伙伴共享资源，包括用户数据、市场分析等，共同推动助农商城小程序的发展。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合作伙伴选择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积极寻求与农业产业链上下游企业的合作，共同打造助农商城小程序的生态圈。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合作关系维护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定期与合作伙伴进行沟通交流，及时解决合作中的问题，确保双方利益得到保障。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合作伙伴关系建立与维护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2342" r="12342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结合助农商城小程序的特点和目标用户群体，策划具有吸引力和传播力的品牌宣传活动。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活动策划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制定详细的活动执行方案，包括活动流程、人员分工、物资准备等，确保活动的顺利进行。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活动执行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对活动效果进行评估，总结经验教训，为后续的品牌宣传活动提供参考和借鉴。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效果评估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品牌宣传活动策划与执行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25" r="16625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团队组建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制定详细的培训计划，涵盖商城功能操作、农产品知识、客户服务技巧等方面，确保团队成员具备专业素养。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培训计划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团队协作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建立高效的团队协作机制，明确各成员职责与分工，确保商城运营工作的顺利进行。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招募具备电商运营经验、熟悉农产品特性的专业团队成员，包括运营经理、数据分析师、客服人员等。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运营团队组建与培训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82340" y="2341090"/>
            <a:ext cx="3487460" cy="3588254"/>
          </a:xfrm>
          <a:prstGeom prst="roundRect">
            <a:avLst>
              <a:gd name="adj" fmla="val 684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377090" y="2341090"/>
            <a:ext cx="3487460" cy="3588254"/>
          </a:xfrm>
          <a:prstGeom prst="roundRect">
            <a:avLst>
              <a:gd name="adj" fmla="val 684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71840" y="2341090"/>
            <a:ext cx="3487460" cy="3588254"/>
          </a:xfrm>
          <a:prstGeom prst="roundRect">
            <a:avLst>
              <a:gd name="adj" fmla="val 684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882070" y="3930616"/>
            <a:ext cx="2667000" cy="14527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制定关键数据监控指标，如用户访问量、转化率、订单量、客单价等，以全面评估商城运营状况。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2070" y="3181752"/>
            <a:ext cx="2667000" cy="52711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数据监控指标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数据监控指标体系构建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4694" y="1693793"/>
            <a:ext cx="1294595" cy="1294595"/>
          </a:xfrm>
          <a:prstGeom prst="round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87321" y="3945231"/>
            <a:ext cx="2667000" cy="14527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定期生成数据分析报告，对商城运营数据进行深入挖掘和分析，为运营决策提供支持。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7321" y="3196367"/>
            <a:ext cx="2667000" cy="52711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数据分析报告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19944" y="1708408"/>
            <a:ext cx="1294595" cy="1294595"/>
          </a:xfrm>
          <a:prstGeom prst="round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692571" y="3939687"/>
            <a:ext cx="2667000" cy="14527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根据数据分析结果，及时调整运营策略，优化商城功能和用户体验，提升商城运营效果。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2571" y="3190824"/>
            <a:ext cx="2667000" cy="52711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数据驱动优化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 l="16667" r="16667"/>
          <a:stretch>
            <a:fillRect/>
          </a:stretch>
        </p:blipFill>
        <p:spPr>
          <a:xfrm>
            <a:off x="10225194" y="1702864"/>
            <a:ext cx="1294595" cy="1294595"/>
          </a:xfrm>
          <a:prstGeom prst="round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636726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用户反馈渠道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6726" y="204621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建立多渠道的用户反馈收集机制，包括在线客服、用户调研、社交媒体等，确保及时获取用户真实声音。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l="16667" r="16667"/>
          <a:stretch>
            <a:fillRect/>
          </a:stretch>
        </p:blipFill>
        <p:spPr>
          <a:xfrm>
            <a:off x="-1061158" y="1741145"/>
            <a:ext cx="4421505" cy="4421505"/>
          </a:xfrm>
          <a:prstGeom prst="ellipse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4636726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反馈整理分析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4636726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产品迭代计划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用户反馈收集及产品迭代优化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对用户反馈进行整理和分析，提炼出关键问题和改进建议，为产品迭代优化提供依据。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6726" y="547164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根据用户反馈和市场需求，制定产品迭代计划，明确优化目标和时间节点，确保商城功能不断完善和升级。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风险评估与应对措施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9333" y="3720618"/>
            <a:ext cx="2167467" cy="212034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952500" y="1647825"/>
                </a:lnTo>
                <a:lnTo>
                  <a:pt x="1905000" y="0"/>
                </a:lnTo>
                <a:close/>
              </a:path>
            </a:pathLst>
          </a:custGeom>
          <a:solidFill>
            <a:schemeClr val="accent1">
              <a:alpha val="24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05676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358398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819333" y="171109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Freeform 6"/>
          <p:cNvSpPr/>
          <p:nvPr/>
        </p:nvSpPr>
        <p:spPr>
          <a:xfrm>
            <a:off x="5550854" y="3017181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7" name="Freeform 7"/>
          <p:cNvSpPr/>
          <p:nvPr/>
        </p:nvSpPr>
        <p:spPr>
          <a:xfrm rot="7259206">
            <a:off x="6451177" y="4674355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 rot="-7221168">
            <a:off x="4654295" y="4664343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7051447" y="1512420"/>
            <a:ext cx="39052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用户需求变化风险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447" y="2015490"/>
            <a:ext cx="3486150" cy="12119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持续关注市场动态和用户需求，及时调整商品结构和营销策略，满足用户不断变化的需求。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7663" y="3984485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法律法规风险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7663" y="4482277"/>
            <a:ext cx="3486150" cy="11981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密切关注相关法律法规的变化，确保商城的运营活动合规，避免法律风险。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073" y="2606043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市场竞争风险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073" y="3214235"/>
            <a:ext cx="34861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通过深入市场调研，了解用户需求，打造差异化服务，提升商城的竞争力。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93478" y="3999944"/>
            <a:ext cx="661803" cy="6618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市场风险及应对方案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运营风险及持续改进路径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76" b="576"/>
          <a:stretch>
            <a:fillRect/>
          </a:stretch>
        </p:blipFill>
        <p:spPr>
          <a:xfrm>
            <a:off x="8159764" y="1697429"/>
            <a:ext cx="3219437" cy="2386781"/>
          </a:xfrm>
          <a:prstGeom prst="rect">
            <a:avLst/>
          </a:prstGeom>
          <a:noFill/>
        </p:spPr>
      </p:pic>
      <p:sp>
        <p:nvSpPr>
          <p:cNvPr id="4" name="TextBox 4"/>
          <p:cNvSpPr txBox="1"/>
          <p:nvPr/>
        </p:nvSpPr>
        <p:spPr>
          <a:xfrm>
            <a:off x="8245482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客户服务质量风险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5482" y="4842646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建立完善的客户服务体系，提高客服人员的专业素养和服务质量，增强客户满意度。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供应链管理风险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0" y="4842646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与供应商建立长期稳定的合作关系，确保商品质量和供应稳定性，降低供应链风险。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86281" y="1697429"/>
            <a:ext cx="3219437" cy="2386781"/>
          </a:xfrm>
          <a:prstGeom prst="rect">
            <a:avLst/>
          </a:prstGeom>
          <a:noFill/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6422" b="16422"/>
          <a:stretch>
            <a:fillRect/>
          </a:stretch>
        </p:blipFill>
        <p:spPr>
          <a:xfrm>
            <a:off x="812799" y="1697429"/>
            <a:ext cx="3219437" cy="2386781"/>
          </a:xfrm>
          <a:prstGeom prst="rect">
            <a:avLst/>
          </a:prstGeom>
          <a:noFill/>
        </p:spPr>
      </p:pic>
      <p:sp>
        <p:nvSpPr>
          <p:cNvPr id="10" name="TextBox 10"/>
          <p:cNvSpPr txBox="1"/>
          <p:nvPr/>
        </p:nvSpPr>
        <p:spPr>
          <a:xfrm>
            <a:off x="898518" y="4330210"/>
            <a:ext cx="30480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用户粘性不足风险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518" y="4835171"/>
            <a:ext cx="304800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通过丰富的营销活动和用户互动，提高用户粘性和忠诚度。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总结与展望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9600" y="1211435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完成了助农商城小程序APP的开发与测试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204698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经过团队成员的共同努力，我们成功完成了助农商城小程序APP的开发，并通过了严格的测试，确保其稳定性和可用性</a:t>
            </a:r>
            <a:r>
              <a:rPr lang="en-US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项目成果总结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ECBFB6-31EB-4CB4-7300-997C0CA57133}"/>
              </a:ext>
            </a:extLst>
          </p:cNvPr>
          <p:cNvSpPr txBox="1"/>
          <p:nvPr/>
        </p:nvSpPr>
        <p:spPr>
          <a:xfrm>
            <a:off x="685800" y="2998047"/>
            <a:ext cx="6097022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5B2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强化团队协作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A5B2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93C704F-0458-E94C-A0C5-C22F58881E55}"/>
              </a:ext>
            </a:extLst>
          </p:cNvPr>
          <p:cNvGrpSpPr/>
          <p:nvPr/>
        </p:nvGrpSpPr>
        <p:grpSpPr>
          <a:xfrm>
            <a:off x="209562" y="3075533"/>
            <a:ext cx="353467" cy="353467"/>
            <a:chOff x="838598" y="3391571"/>
            <a:chExt cx="353467" cy="353467"/>
          </a:xfrm>
        </p:grpSpPr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0C435C9E-7190-DA69-2692-3BE68A78A509}"/>
                </a:ext>
              </a:extLst>
            </p:cNvPr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2E174CFE-D527-7806-A7E3-798CBC432934}"/>
                </a:ext>
              </a:extLst>
            </p:cNvPr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6C23885F-9A1E-9D0A-A54D-5669DBEB1160}"/>
              </a:ext>
            </a:extLst>
          </p:cNvPr>
          <p:cNvGrpSpPr/>
          <p:nvPr/>
        </p:nvGrpSpPr>
        <p:grpSpPr>
          <a:xfrm>
            <a:off x="209563" y="1367740"/>
            <a:ext cx="353467" cy="353467"/>
            <a:chOff x="838598" y="3391571"/>
            <a:chExt cx="353467" cy="353467"/>
          </a:xfrm>
        </p:grpSpPr>
        <p:sp>
          <p:nvSpPr>
            <p:cNvPr id="19" name="AutoShape 11">
              <a:extLst>
                <a:ext uri="{FF2B5EF4-FFF2-40B4-BE49-F238E27FC236}">
                  <a16:creationId xmlns:a16="http://schemas.microsoft.com/office/drawing/2014/main" id="{B3CDA30D-87BA-457C-711B-CDC7CE527007}"/>
                </a:ext>
              </a:extLst>
            </p:cNvPr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1852E733-EE10-1C07-A05D-25E3A917F29D}"/>
                </a:ext>
              </a:extLst>
            </p:cNvPr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5BA0D4D-427C-4A63-448D-9F11672E6F7E}"/>
              </a:ext>
            </a:extLst>
          </p:cNvPr>
          <p:cNvSpPr txBox="1"/>
          <p:nvPr/>
        </p:nvSpPr>
        <p:spPr>
          <a:xfrm>
            <a:off x="609600" y="3601378"/>
            <a:ext cx="6553200" cy="121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团队成员之间的紧密协作是项目成功的关键。我们定期召开会议，讨论项目进度和问题，确保团队目标一致，共同推进项目进展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F4373E-503B-E5BC-12DF-D6896ECB1C25}"/>
              </a:ext>
            </a:extLst>
          </p:cNvPr>
          <p:cNvSpPr txBox="1"/>
          <p:nvPr/>
        </p:nvSpPr>
        <p:spPr>
          <a:xfrm>
            <a:off x="563029" y="4953544"/>
            <a:ext cx="6933688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勇于面对挑战</a:t>
            </a:r>
            <a:endParaRPr lang="en-US" altLang="zh-CN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3E166489-E92A-C8A4-5378-6943A32D2AC6}"/>
              </a:ext>
            </a:extLst>
          </p:cNvPr>
          <p:cNvGrpSpPr/>
          <p:nvPr/>
        </p:nvGrpSpPr>
        <p:grpSpPr>
          <a:xfrm>
            <a:off x="126037" y="5053273"/>
            <a:ext cx="353467" cy="353467"/>
            <a:chOff x="838598" y="3391571"/>
            <a:chExt cx="353467" cy="353467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308A6411-8839-B39A-0BC5-FDC6D83665EB}"/>
                </a:ext>
              </a:extLst>
            </p:cNvPr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9" name="AutoShape 12">
              <a:extLst>
                <a:ext uri="{FF2B5EF4-FFF2-40B4-BE49-F238E27FC236}">
                  <a16:creationId xmlns:a16="http://schemas.microsoft.com/office/drawing/2014/main" id="{89082C82-8C8A-2214-7FDF-4BB484072F3B}"/>
                </a:ext>
              </a:extLst>
            </p:cNvPr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0CBDBA0-C87C-D7DC-5D6A-01488DAABF99}"/>
              </a:ext>
            </a:extLst>
          </p:cNvPr>
          <p:cNvSpPr txBox="1"/>
          <p:nvPr/>
        </p:nvSpPr>
        <p:spPr>
          <a:xfrm>
            <a:off x="576358" y="5524331"/>
            <a:ext cx="6324600" cy="121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在项目开发过程中，我们遇到了许多问题和挑战。通过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不断的学习，以及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灵活调整计划和策略，我们成功克服了这些困难，保证了项目的顺利进行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74316" y="3045252"/>
            <a:ext cx="9429750" cy="1656361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chemeClr val="lt2">
                  <a:alpha val="100000"/>
                </a:schemeClr>
              </a:gs>
              <a:gs pos="0">
                <a:schemeClr val="lt1">
                  <a:alpha val="100000"/>
                </a:schemeClr>
              </a:gs>
            </a:gsLst>
            <a:lin ang="0"/>
          </a:gradFill>
          <a:ln/>
        </p:spPr>
      </p:sp>
      <p:sp>
        <p:nvSpPr>
          <p:cNvPr id="3" name="AutoShape 3"/>
          <p:cNvSpPr/>
          <p:nvPr/>
        </p:nvSpPr>
        <p:spPr>
          <a:xfrm>
            <a:off x="1374316" y="4823279"/>
            <a:ext cx="9429750" cy="165636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>
                  <a:alpha val="100000"/>
                </a:schemeClr>
              </a:gs>
              <a:gs pos="100000">
                <a:schemeClr val="lt1">
                  <a:alpha val="100000"/>
                </a:schemeClr>
              </a:gs>
            </a:gsLst>
            <a:lin ang="0"/>
          </a:gradFill>
          <a:ln/>
        </p:spPr>
      </p:sp>
      <p:sp>
        <p:nvSpPr>
          <p:cNvPr id="4" name="AutoShape 4"/>
          <p:cNvSpPr/>
          <p:nvPr/>
        </p:nvSpPr>
        <p:spPr>
          <a:xfrm>
            <a:off x="1374316" y="1267225"/>
            <a:ext cx="9429750" cy="165636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>
                  <a:alpha val="100000"/>
                </a:schemeClr>
              </a:gs>
              <a:gs pos="100000">
                <a:schemeClr val="lt1">
                  <a:alpha val="100000"/>
                </a:schemeClr>
              </a:gs>
            </a:gsLst>
            <a:lin ang="0"/>
          </a:gradFill>
          <a:ln/>
        </p:spPr>
      </p:sp>
      <p:sp>
        <p:nvSpPr>
          <p:cNvPr id="5" name="AutoShape 5"/>
          <p:cNvSpPr/>
          <p:nvPr/>
        </p:nvSpPr>
        <p:spPr>
          <a:xfrm>
            <a:off x="987242" y="5246342"/>
            <a:ext cx="810236" cy="81023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Freeform 6"/>
          <p:cNvSpPr/>
          <p:nvPr/>
        </p:nvSpPr>
        <p:spPr>
          <a:xfrm>
            <a:off x="1115389" y="5374489"/>
            <a:ext cx="553940" cy="55394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033" y="152400"/>
                </a:moveTo>
                <a:cubicBezTo>
                  <a:pt x="190033" y="90992"/>
                  <a:pt x="221771" y="56493"/>
                  <a:pt x="221771" y="56493"/>
                </a:cubicBezTo>
                <a:cubicBezTo>
                  <a:pt x="221771" y="56493"/>
                  <a:pt x="193758" y="33766"/>
                  <a:pt x="151924" y="33766"/>
                </a:cubicBezTo>
                <a:cubicBezTo>
                  <a:pt x="110090" y="33766"/>
                  <a:pt x="82067" y="56512"/>
                  <a:pt x="82067" y="56512"/>
                </a:cubicBezTo>
                <a:cubicBezTo>
                  <a:pt x="82067" y="56512"/>
                  <a:pt x="114376" y="82753"/>
                  <a:pt x="114376" y="152400"/>
                </a:cubicBezTo>
                <a:cubicBezTo>
                  <a:pt x="114376" y="219608"/>
                  <a:pt x="81858" y="248145"/>
                  <a:pt x="81858" y="248145"/>
                </a:cubicBezTo>
                <a:cubicBezTo>
                  <a:pt x="81858" y="248145"/>
                  <a:pt x="115662" y="271034"/>
                  <a:pt x="151924" y="271034"/>
                </a:cubicBezTo>
                <a:cubicBezTo>
                  <a:pt x="189043" y="271034"/>
                  <a:pt x="221799" y="248269"/>
                  <a:pt x="221799" y="248269"/>
                </a:cubicBezTo>
                <a:cubicBezTo>
                  <a:pt x="221799" y="248269"/>
                  <a:pt x="190033" y="218503"/>
                  <a:pt x="190033" y="152400"/>
                </a:cubicBezTo>
                <a:close/>
                <a:moveTo>
                  <a:pt x="74095" y="62789"/>
                </a:moveTo>
                <a:cubicBezTo>
                  <a:pt x="74095" y="62789"/>
                  <a:pt x="34633" y="86839"/>
                  <a:pt x="34633" y="152800"/>
                </a:cubicBezTo>
                <a:cubicBezTo>
                  <a:pt x="34633" y="218751"/>
                  <a:pt x="74533" y="240335"/>
                  <a:pt x="74533" y="240335"/>
                </a:cubicBezTo>
                <a:cubicBezTo>
                  <a:pt x="74533" y="240335"/>
                  <a:pt x="103613" y="218742"/>
                  <a:pt x="103613" y="152800"/>
                </a:cubicBezTo>
                <a:cubicBezTo>
                  <a:pt x="103613" y="86839"/>
                  <a:pt x="74095" y="62789"/>
                  <a:pt x="74095" y="62789"/>
                </a:cubicBezTo>
                <a:close/>
                <a:moveTo>
                  <a:pt x="229753" y="64570"/>
                </a:moveTo>
                <a:cubicBezTo>
                  <a:pt x="229753" y="64570"/>
                  <a:pt x="200244" y="86839"/>
                  <a:pt x="200244" y="152800"/>
                </a:cubicBezTo>
                <a:cubicBezTo>
                  <a:pt x="200244" y="218751"/>
                  <a:pt x="229305" y="240335"/>
                  <a:pt x="229305" y="240335"/>
                </a:cubicBezTo>
                <a:cubicBezTo>
                  <a:pt x="229305" y="240335"/>
                  <a:pt x="270158" y="218742"/>
                  <a:pt x="270158" y="152800"/>
                </a:cubicBezTo>
                <a:cubicBezTo>
                  <a:pt x="270158" y="86839"/>
                  <a:pt x="229753" y="64570"/>
                  <a:pt x="229753" y="6457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10373288" y="3468315"/>
            <a:ext cx="810236" cy="81023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987242" y="1690288"/>
            <a:ext cx="810236" cy="81023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1171659" y="1892749"/>
            <a:ext cx="405314" cy="40531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73841" y="122930"/>
                </a:moveTo>
                <a:cubicBezTo>
                  <a:pt x="179718" y="102937"/>
                  <a:pt x="177232" y="81020"/>
                  <a:pt x="166392" y="62665"/>
                </a:cubicBezTo>
                <a:cubicBezTo>
                  <a:pt x="166630" y="62998"/>
                  <a:pt x="62770" y="167697"/>
                  <a:pt x="62027" y="167040"/>
                </a:cubicBezTo>
                <a:cubicBezTo>
                  <a:pt x="80077" y="177698"/>
                  <a:pt x="101994" y="180699"/>
                  <a:pt x="121720" y="175193"/>
                </a:cubicBezTo>
                <a:cubicBezTo>
                  <a:pt x="121577" y="174689"/>
                  <a:pt x="173422" y="122853"/>
                  <a:pt x="173841" y="122930"/>
                </a:cubicBezTo>
                <a:close/>
                <a:moveTo>
                  <a:pt x="155315" y="45968"/>
                </a:moveTo>
                <a:cubicBezTo>
                  <a:pt x="141322" y="32175"/>
                  <a:pt x="121301" y="22822"/>
                  <a:pt x="100127" y="22822"/>
                </a:cubicBezTo>
                <a:cubicBezTo>
                  <a:pt x="57331" y="22822"/>
                  <a:pt x="22631" y="57607"/>
                  <a:pt x="22631" y="100508"/>
                </a:cubicBezTo>
                <a:cubicBezTo>
                  <a:pt x="22631" y="121444"/>
                  <a:pt x="32156" y="141713"/>
                  <a:pt x="45587" y="155686"/>
                </a:cubicBezTo>
                <a:cubicBezTo>
                  <a:pt x="45615" y="155686"/>
                  <a:pt x="154657" y="46863"/>
                  <a:pt x="155315" y="45968"/>
                </a:cubicBezTo>
                <a:close/>
                <a:moveTo>
                  <a:pt x="264909" y="252089"/>
                </a:moveTo>
                <a:cubicBezTo>
                  <a:pt x="264909" y="252089"/>
                  <a:pt x="267443" y="230200"/>
                  <a:pt x="261128" y="223885"/>
                </a:cubicBezTo>
                <a:cubicBezTo>
                  <a:pt x="260709" y="223466"/>
                  <a:pt x="188300" y="135065"/>
                  <a:pt x="188300" y="135065"/>
                </a:cubicBezTo>
                <a:lnTo>
                  <a:pt x="134417" y="188947"/>
                </a:lnTo>
                <a:lnTo>
                  <a:pt x="222818" y="262185"/>
                </a:lnTo>
                <a:cubicBezTo>
                  <a:pt x="228714" y="268919"/>
                  <a:pt x="251441" y="265557"/>
                  <a:pt x="251441" y="265557"/>
                </a:cubicBezTo>
                <a:lnTo>
                  <a:pt x="269538" y="281978"/>
                </a:lnTo>
                <a:lnTo>
                  <a:pt x="282169" y="269348"/>
                </a:lnTo>
                <a:lnTo>
                  <a:pt x="264909" y="2520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10" name="Freeform 10"/>
          <p:cNvSpPr/>
          <p:nvPr/>
        </p:nvSpPr>
        <p:spPr>
          <a:xfrm>
            <a:off x="10569897" y="3661311"/>
            <a:ext cx="424244" cy="42424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106680"/>
                </a:moveTo>
                <a:lnTo>
                  <a:pt x="189586" y="139598"/>
                </a:lnTo>
                <a:cubicBezTo>
                  <a:pt x="194310" y="146761"/>
                  <a:pt x="204978" y="152400"/>
                  <a:pt x="213512" y="152400"/>
                </a:cubicBezTo>
                <a:lnTo>
                  <a:pt x="259080" y="152400"/>
                </a:lnTo>
                <a:lnTo>
                  <a:pt x="259080" y="121920"/>
                </a:lnTo>
                <a:lnTo>
                  <a:pt x="213360" y="121920"/>
                </a:lnTo>
                <a:lnTo>
                  <a:pt x="191414" y="89002"/>
                </a:lnTo>
                <a:cubicBezTo>
                  <a:pt x="185452" y="80686"/>
                  <a:pt x="178394" y="73628"/>
                  <a:pt x="170345" y="67847"/>
                </a:cubicBezTo>
                <a:lnTo>
                  <a:pt x="170069" y="67666"/>
                </a:lnTo>
                <a:lnTo>
                  <a:pt x="149952" y="54254"/>
                </a:lnTo>
                <a:cubicBezTo>
                  <a:pt x="146104" y="51911"/>
                  <a:pt x="141446" y="50521"/>
                  <a:pt x="136465" y="50521"/>
                </a:cubicBezTo>
                <a:cubicBezTo>
                  <a:pt x="131912" y="50521"/>
                  <a:pt x="127635" y="51683"/>
                  <a:pt x="123911" y="53721"/>
                </a:cubicBezTo>
                <a:lnTo>
                  <a:pt x="124044" y="53654"/>
                </a:lnTo>
                <a:lnTo>
                  <a:pt x="60950" y="91450"/>
                </a:lnTo>
                <a:lnTo>
                  <a:pt x="60950" y="167650"/>
                </a:lnTo>
                <a:lnTo>
                  <a:pt x="91430" y="167650"/>
                </a:lnTo>
                <a:lnTo>
                  <a:pt x="91430" y="106690"/>
                </a:lnTo>
                <a:lnTo>
                  <a:pt x="121910" y="91450"/>
                </a:lnTo>
                <a:lnTo>
                  <a:pt x="76190" y="304810"/>
                </a:lnTo>
                <a:lnTo>
                  <a:pt x="106670" y="304810"/>
                </a:lnTo>
                <a:lnTo>
                  <a:pt x="142484" y="188224"/>
                </a:lnTo>
                <a:lnTo>
                  <a:pt x="167630" y="213370"/>
                </a:lnTo>
                <a:lnTo>
                  <a:pt x="167630" y="304810"/>
                </a:lnTo>
                <a:lnTo>
                  <a:pt x="198110" y="304810"/>
                </a:lnTo>
                <a:lnTo>
                  <a:pt x="198110" y="182890"/>
                </a:lnTo>
                <a:lnTo>
                  <a:pt x="156962" y="141742"/>
                </a:lnTo>
                <a:lnTo>
                  <a:pt x="167630" y="106690"/>
                </a:lnTo>
                <a:close/>
                <a:moveTo>
                  <a:pt x="182880" y="60960"/>
                </a:moveTo>
                <a:cubicBezTo>
                  <a:pt x="199711" y="60960"/>
                  <a:pt x="213360" y="47311"/>
                  <a:pt x="213360" y="30480"/>
                </a:cubicBezTo>
                <a:cubicBezTo>
                  <a:pt x="213360" y="13649"/>
                  <a:pt x="199711" y="0"/>
                  <a:pt x="182880" y="0"/>
                </a:cubicBezTo>
                <a:lnTo>
                  <a:pt x="182880" y="0"/>
                </a:lnTo>
                <a:cubicBezTo>
                  <a:pt x="166049" y="0"/>
                  <a:pt x="152400" y="13649"/>
                  <a:pt x="152400" y="30480"/>
                </a:cubicBezTo>
                <a:cubicBezTo>
                  <a:pt x="152400" y="47311"/>
                  <a:pt x="166049" y="60960"/>
                  <a:pt x="182880" y="60960"/>
                </a:cubicBezTo>
                <a:lnTo>
                  <a:pt x="182880" y="6096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未来发展规划与目标设定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6545" y="1423391"/>
            <a:ext cx="8201025" cy="571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拓展更多农产品种类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6545" y="1881734"/>
            <a:ext cx="8201025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目前，我们的商城主要销售的是当地特色农产品。未来，我们计划拓展更多种类的农产品，满足消费者的多样化需求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1680" y="3229780"/>
            <a:ext cx="8201025" cy="571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加强与农户的合作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1680" y="3688123"/>
            <a:ext cx="8201025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我们将继续深化与农户的合作，提供更多支持和帮助，促进农产品的销售，同时带动农村经济的发展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1680" y="4882435"/>
            <a:ext cx="8201025" cy="571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提升技术水平和安全性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1680" y="5340777"/>
            <a:ext cx="8201025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为了保障用户的购物体验和信息安全，我们将不断提升技术水平，加强安全防护措施，确保商城的稳定运行和用户数据的安全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flipH="1">
            <a:off x="0" y="5031391"/>
            <a:ext cx="4927568" cy="1140809"/>
            <a:chOff x="0" y="5031391"/>
            <a:chExt cx="4927568" cy="1140809"/>
          </a:xfrm>
        </p:grpSpPr>
        <p:sp>
          <p:nvSpPr>
            <p:cNvPr id="3" name="Freeform 3"/>
            <p:cNvSpPr/>
            <p:nvPr/>
          </p:nvSpPr>
          <p:spPr>
            <a:xfrm flipH="1">
              <a:off x="0" y="5031391"/>
              <a:ext cx="4927568" cy="1140809"/>
            </a:xfrm>
            <a:custGeom>
              <a:avLst/>
              <a:gdLst/>
              <a:ahLst/>
              <a:cxnLst/>
              <a:rect l="l" t="t" r="r" b="b"/>
              <a:pathLst>
                <a:path w="3695700" h="855590">
                  <a:moveTo>
                    <a:pt x="3695700" y="0"/>
                  </a:moveTo>
                  <a:lnTo>
                    <a:pt x="0" y="0"/>
                  </a:lnTo>
                  <a:lnTo>
                    <a:pt x="0" y="855590"/>
                  </a:lnTo>
                  <a:lnTo>
                    <a:pt x="3145025" y="85559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4" name="AutoShape 4"/>
            <p:cNvSpPr/>
            <p:nvPr/>
          </p:nvSpPr>
          <p:spPr>
            <a:xfrm>
              <a:off x="709708" y="5373434"/>
              <a:ext cx="4106132" cy="400145"/>
            </a:xfrm>
            <a:prstGeom prst="rect">
              <a:avLst/>
            </a:prstGeom>
            <a:noFill/>
            <a:ln/>
          </p:spPr>
        </p:sp>
      </p:grpSp>
      <p:sp>
        <p:nvSpPr>
          <p:cNvPr id="5" name="AutoShape 5"/>
          <p:cNvSpPr/>
          <p:nvPr/>
        </p:nvSpPr>
        <p:spPr>
          <a:xfrm rot="5400000" flipH="1">
            <a:off x="-174296" y="507378"/>
            <a:ext cx="1422400" cy="1073808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7726567" y="-71554"/>
            <a:ext cx="4807599" cy="7038425"/>
          </a:xfrm>
          <a:prstGeom prst="parallelogram">
            <a:avLst>
              <a:gd name="adj" fmla="val 79471"/>
            </a:avLst>
          </a:prstGeom>
          <a:solidFill>
            <a:schemeClr val="accent1">
              <a:alpha val="50000"/>
            </a:schemeClr>
          </a:solidFill>
          <a:ln/>
        </p:spPr>
      </p:sp>
      <p:grpSp>
        <p:nvGrpSpPr>
          <p:cNvPr id="7" name="Group 7"/>
          <p:cNvGrpSpPr/>
          <p:nvPr/>
        </p:nvGrpSpPr>
        <p:grpSpPr>
          <a:xfrm>
            <a:off x="6819782" y="333082"/>
            <a:ext cx="3530563" cy="4353555"/>
            <a:chOff x="6819782" y="333082"/>
            <a:chExt cx="3530563" cy="4353555"/>
          </a:xfrm>
        </p:grpSpPr>
        <p:cxnSp>
          <p:nvCxnSpPr>
            <p:cNvPr id="8" name="Connector 8"/>
            <p:cNvCxnSpPr/>
            <p:nvPr/>
          </p:nvCxnSpPr>
          <p:spPr>
            <a:xfrm flipH="1">
              <a:off x="6819782" y="699506"/>
              <a:ext cx="3352800" cy="3987131"/>
            </a:xfrm>
            <a:prstGeom prst="line">
              <a:avLst/>
            </a:prstGeom>
            <a:ln w="6350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  <p:cxnSp>
          <p:nvCxnSpPr>
            <p:cNvPr id="9" name="Connector 9"/>
            <p:cNvCxnSpPr/>
            <p:nvPr/>
          </p:nvCxnSpPr>
          <p:spPr>
            <a:xfrm flipH="1">
              <a:off x="6997545" y="333082"/>
              <a:ext cx="3352800" cy="3987131"/>
            </a:xfrm>
            <a:prstGeom prst="line">
              <a:avLst/>
            </a:prstGeom>
            <a:ln w="6350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sp>
        <p:nvSpPr>
          <p:cNvPr id="10" name="AutoShape 10"/>
          <p:cNvSpPr/>
          <p:nvPr/>
        </p:nvSpPr>
        <p:spPr>
          <a:xfrm>
            <a:off x="7373114" y="1864353"/>
            <a:ext cx="4807599" cy="7038425"/>
          </a:xfrm>
          <a:prstGeom prst="parallelogram">
            <a:avLst>
              <a:gd name="adj" fmla="val 79471"/>
            </a:avLst>
          </a:prstGeom>
          <a:solidFill>
            <a:schemeClr val="accent1">
              <a:alpha val="5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1822117" y="2081176"/>
            <a:ext cx="6238875" cy="19431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6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764860" y="3709951"/>
            <a:ext cx="11544300" cy="3143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 YOU FOR YOUR WATCHING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助农商城小程序的诞生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为了解决农产品销售难题，我们开发了这款助农商城小程序APP，旨在为消费者提供优质的农产品，同时帮助农民增加收入。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农业发展现状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随着科技的进步，农业逐渐走向现代化，但农产品销售仍然面临一些挑战。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商城小程序优势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商城小程序具有便捷、快速、低成本等优势，能够帮助农民扩大销售渠道，提高农产品知名度。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背景介绍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通过商城小程序，将农产品销售到全国各地，打破地域限制。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拓展农产品销售渠道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通过减少中间环节，提高农产品的销售价格，从而增加农民的收入。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提高农民收入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借助商城小程序平台，宣传农业文化，让更多人了解农业的魅力和价值。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推广农业文化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发布目的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25795" y="2384018"/>
            <a:ext cx="3415971" cy="3415971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预期成果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农产品销量提升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通过商城小程序的推广，预计农产品的销量将得到显著提升。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农民收入增加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随着销量的提升，农民的收入也将得到相应增加，提高生活水平。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用户满意度提高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商城小程序将提供便捷的购物体验和优质的售后服务，提高用户的满意度。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农业品牌影响力扩大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通过商城小程序的宣传和推广，将扩大农业品牌的影响力，提升农产品的知名度。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0054"/>
            <a:ext cx="12192000" cy="5192971"/>
          </a:xfrm>
          <a:prstGeom prst="rect">
            <a:avLst/>
          </a:prstGeom>
          <a:solidFill>
            <a:schemeClr val="accent1">
              <a:alpha val="16000"/>
            </a:schemeClr>
          </a:solidFill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助农商城小程序APP概述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870968" y="0"/>
            <a:ext cx="4413437" cy="6858000"/>
          </a:xfrm>
          <a:custGeom>
            <a:avLst/>
            <a:gdLst/>
            <a:ahLst/>
            <a:cxnLst/>
            <a:rect l="l" t="t" r="r" b="b"/>
            <a:pathLst>
              <a:path w="5410200" h="4228096">
                <a:moveTo>
                  <a:pt x="5410200" y="0"/>
                </a:moveTo>
                <a:lnTo>
                  <a:pt x="3313432" y="0"/>
                </a:lnTo>
                <a:lnTo>
                  <a:pt x="0" y="4228096"/>
                </a:lnTo>
                <a:lnTo>
                  <a:pt x="5410200" y="42280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27802" y="2106128"/>
            <a:ext cx="2634720" cy="2645743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88782" y="2859522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229" r="22229"/>
          <a:stretch>
            <a:fillRect/>
          </a:stretch>
        </p:blipFill>
        <p:spPr>
          <a:xfrm>
            <a:off x="4451873" y="1812219"/>
            <a:ext cx="3287800" cy="3946292"/>
          </a:xfrm>
          <a:prstGeom prst="rect">
            <a:avLst/>
          </a:prstGeom>
          <a:noFill/>
        </p:spPr>
      </p:pic>
      <p:sp>
        <p:nvSpPr>
          <p:cNvPr id="3" name="TextBox 3"/>
          <p:cNvSpPr txBox="1"/>
          <p:nvPr/>
        </p:nvSpPr>
        <p:spPr>
          <a:xfrm>
            <a:off x="1028300" y="1726745"/>
            <a:ext cx="293159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商品展示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300" y="2298345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展示各类农产品，包括生鲜果蔬、畜牧产品、水产品等，提供详细的商品信息和价格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8191" y="1713967"/>
            <a:ext cx="293159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在线购买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18191" y="2285568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用户可以直接在APP上选择商品，进行在线购买，支持多种支付方式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738" y="4317136"/>
            <a:ext cx="293159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订单管理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？？？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0738" y="4807470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用户可以查看和管理自己的订单，包括待付款、待发货、待收货、已完成等状态的订单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8191" y="4317136"/>
            <a:ext cx="293159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物流跟踪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？？？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18191" y="4823328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提供实时的物流信息，让用户随时了解订单的配送情况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APP功能介绍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81000" y="1621998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个人中心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用户可以查看和管理自己的个人信息、订单信息、收货地址等，同时提供客服支持和帮助中心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界面设计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简洁明了的界面设计，易于用户操作和理解。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购物流程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用户可以通过浏览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首页商城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来查找商品，选择商品后加入购物车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统一结算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填写配送地址并选择支付方式完成购买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用户界面及操作流程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FFFFD"/>
      </a:lt1>
      <a:dk2>
        <a:srgbClr val="003C35"/>
      </a:dk2>
      <a:lt2>
        <a:srgbClr val="FFFFFF"/>
      </a:lt2>
      <a:accent1>
        <a:srgbClr val="00A5B2"/>
      </a:accent1>
      <a:accent2>
        <a:srgbClr val="52C6B8"/>
      </a:accent2>
      <a:accent3>
        <a:srgbClr val="00657D"/>
      </a:accent3>
      <a:accent4>
        <a:srgbClr val="58C19B"/>
      </a:accent4>
      <a:accent5>
        <a:srgbClr val="6DD690"/>
      </a:accent5>
      <a:accent6>
        <a:srgbClr val="9CCAFF"/>
      </a:accent6>
      <a:hlink>
        <a:srgbClr val="05C6AF"/>
      </a:hlink>
      <a:folHlink>
        <a:srgbClr val="05C6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733</Words>
  <Application>Microsoft Office PowerPoint</Application>
  <PresentationFormat>宽屏</PresentationFormat>
  <Paragraphs>202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Microsoft Yahei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昊宇 周</cp:lastModifiedBy>
  <cp:revision>3</cp:revision>
  <dcterms:created xsi:type="dcterms:W3CDTF">2006-08-16T00:00:00Z</dcterms:created>
  <dcterms:modified xsi:type="dcterms:W3CDTF">2024-08-23T14:09:43Z</dcterms:modified>
</cp:coreProperties>
</file>